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70" d="100"/>
          <a:sy n="170" d="100"/>
        </p:scale>
        <p:origin x="5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8829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[0:00~1:00] 인사. 오늘은 기능 소개가 아니라 '우리 회사가 실제로 쓰는 화면'을 그대로 보여드린다고 선언. 스크린샷 전부 실제 운영 데이터(고객 정보는 가림).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[11:20~12:40] 실제 진행 중인 유림노르웨이숲 현장. '현장에 안 가도 현장이 보인다'. 날씨까지 떠 있는 것 짚기(공정 일정에 영향).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[12:40~13:40] 실제 50평 현장 사진 그리드. 카톡방 사진은 3개월 뒤 못 찾지만 여기는 공간·날짜로 1초 검색.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[13:40~14:40] 슬라이드 2의 '정산' 문제 회수. 정산을 위해 따로 일하는 게 아니라, 시공 중 기록이 곧 정산 자료.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[14:40~15:40] 인테리어 고객 불만 1위 '연락이 없다'. 고객이 불안한 순간마다 연락이 먼저 간다 = 신뢰. 잊어서 못 보내는 일이 없다.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[15:40~16:40] '통계는 공짜로 나온다'. 퍼널에서 견적 20건 중 계약 2건 = 견적→계약 구간이 병목이라는 식으로 읽는 법 시연.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[16:40~17:40] 도입 장벽('세팅 오래 걸리지 않나') 선제 대응 — 기초 데이터는 자재 단가표가 80%. 한 번 쌓이면 직원 머릿속이 아니라 회사의 자산.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[17:40~18:40] 회수 슬라이드. 지금까지 본 9개 화면의 입력이 전부 이 포털 한 화면의 신호등으로 모인다. '오늘 기억하실 건 이 한 장'.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[18:40~20:00] 도입 3단계 로드맵으로 부담 낮추기. Q&amp;A. 예상 질문: 가격 / 기존 데이터 이전 / 직원 교육.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[1:00~2:30] 공감 유도 — '견적이랑 발주 금액 안 맞아본 적 있으시죠?'. 문제의 본질은 도구가 아니라 기록이 이어지지 않는 것.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[2:30~4:00] '여러분이 일하는 순서 그대로' 강조. 지금부터 이 순서대로 실제 화면 9장을 보여드린다고 예고.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[4:00~5:20] 실화면 투어 시작. 아침에 제일 먼저 여는 화면. 마커 ②의 온도 아이콘과 '미응답 D+3' 배지를 짚을 것 — 영업은 속도 싸움.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[5:20~6:40] '지난번에 어디까지 얘기했더라?'가 사라진다. 직원이 그만둬도 고객 히스토리는 회사에 남는다는 멘트.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[6:40~8:00] 시스템의 심장. 마커 ②에서 '단가를 머리로 외울 필요가 없다', ③에서 '공정별 비중으로 어디서 마진이 깨지는지 보인다' 강조.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[8:00~9:00] 실제 고객 김OO님 견적 10버전 화면. 협상 과정에서 버전이 늘어나는 게 정상이고, 시스템이 그걸 다 기억한다는 포인트.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[9:00~10:20] 핵심 연결 1. 슬라이드 2의 '견적≠발주 불일치' 문제가 여기서 구조적으로 해결. 발주 누락 = 공기 지연 = 가장 비싼 실수.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[10:20~11:20] 전화·문자로 흩어지던 발주가 한 화면으로. 입고 검수에서 부족분만 자동으로 재발주 대상에 남는 것도 언급.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2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492240" y="-2011680"/>
            <a:ext cx="5943600" cy="5943600"/>
          </a:xfrm>
          <a:prstGeom prst="ellipse">
            <a:avLst/>
          </a:prstGeom>
          <a:solidFill>
            <a:srgbClr val="12414D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" name="Shape 1"/>
          <p:cNvSpPr/>
          <p:nvPr/>
        </p:nvSpPr>
        <p:spPr>
          <a:xfrm>
            <a:off x="7863840" y="3566160"/>
            <a:ext cx="3108960" cy="3108960"/>
          </a:xfrm>
          <a:prstGeom prst="ellipse">
            <a:avLst/>
          </a:prstGeom>
          <a:solidFill>
            <a:srgbClr val="00708A">
              <a:alpha val="45000"/>
            </a:srgbClr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4" name="Text 2"/>
          <p:cNvSpPr/>
          <p:nvPr/>
        </p:nvSpPr>
        <p:spPr>
          <a:xfrm>
            <a:off x="640080" y="100584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kern="0" spc="15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INTM OS  ·  사장님을 위한 인테리어 운영 시스템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640080" y="1417320"/>
            <a:ext cx="7863840" cy="1737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한 번 입력하면,</a:t>
            </a:r>
            <a:endParaRPr lang="en-US" sz="4400" dirty="0"/>
          </a:p>
          <a:p>
            <a:pPr marL="0" indent="0">
              <a:lnSpc>
                <a:spcPts val="56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끝까지 흐릅니다.</a:t>
            </a:r>
            <a:endParaRPr lang="en-US" sz="4400" dirty="0"/>
          </a:p>
        </p:txBody>
      </p:sp>
      <p:sp>
        <p:nvSpPr>
          <p:cNvPr id="6" name="Text 4"/>
          <p:cNvSpPr/>
          <p:nvPr/>
        </p:nvSpPr>
        <p:spPr>
          <a:xfrm>
            <a:off x="640080" y="3383280"/>
            <a:ext cx="694944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실제 운영 중인 화면 그대로 —</a:t>
            </a:r>
            <a:endParaRPr lang="en-US" sz="1400" dirty="0"/>
          </a:p>
          <a:p>
            <a:pPr marL="0" indent="0">
              <a:lnSpc>
                <a:spcPts val="2200"/>
              </a:lnSpc>
              <a:buNone/>
            </a:pPr>
            <a:r>
              <a:rPr lang="en-US" sz="14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문의 → 상담 → 견적 → 발주 → 시공 → 정산이 이어지는 모습을 20분간 보여드립니다.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640080" y="4480560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7FA3AD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발표 20분  ·  실화면 사용예시 9가지  ·  2026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⑦  ·  현장 워크스페이스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오늘 이 현장, 무슨 공정? — 개요 한 장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10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9-site-overview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601468" y="145318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624328" y="147604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624328" y="147604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882646" y="1822228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905506" y="1845088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905506" y="184508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2713939" y="291179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2736799" y="293465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2736799" y="293465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5272659" y="234943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Shape 14"/>
          <p:cNvSpPr/>
          <p:nvPr/>
        </p:nvSpPr>
        <p:spPr>
          <a:xfrm>
            <a:off x="5295519" y="237229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8" name="Text 15"/>
          <p:cNvSpPr/>
          <p:nvPr/>
        </p:nvSpPr>
        <p:spPr>
          <a:xfrm>
            <a:off x="5295519" y="237229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0" name="Text 17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 탭 11개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개요·체크리스트 353·하자·치수·사진·자재·결제·도면까지 현장의 전부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4" name="Text 21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경고 신호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준공일 초과·자재 도착·미해결 하자를 빨간 박스로 즉시 표시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8" name="Text 25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 통합 캘린더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입주청소·줄눈·가설… 공정 띠가 색상별로 한 달 시야에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6355080" y="364845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2" name="Text 29"/>
          <p:cNvSpPr/>
          <p:nvPr/>
        </p:nvSpPr>
        <p:spPr>
          <a:xfrm>
            <a:off x="6355080" y="364845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6684264" y="363016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미배치 공정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6684264" y="390448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아직 날짜 없는 공정은 우측 대기 — 끌어서 배치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6" name="Text 33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 일정 → 발주 권장일 + 오늘 할 일 + 포털 신호등에 반영</a:t>
            </a:r>
            <a:endParaRPr lang="en-US" sz="10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⑧  ·  현장 사진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카톡방 대신 — 현장에 사진이 쌓인다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11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0-site-phot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488997" y="166406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511857" y="168692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511857" y="168692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163824" y="298208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3186684" y="300494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3186684" y="300494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694426" y="166406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5717286" y="168692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5717286" y="168692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공간 필터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거실·방·주방·현관·욕실 — 공간별로 자동 분류되어 바로 찾음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라벨 + 날짜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사진마다 공간·촬영일이 박혀 시공 전후 비교가 쉬움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일괄 업로드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현장에서 폰으로 수십 장 한 번에 — 사무실에서 실시간 확인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 사진 → 완공 보고서 + 포트폴리오 + 고객 공유 자료로 재사용</a:t>
            </a:r>
            <a:endParaRPr lang="en-US" sz="10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⑨  ·  현장 정산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공사 중에도 — 이 현장 수지가 보인다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12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8-site-expen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882646" y="1751933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905506" y="1774793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905506" y="1774793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1870405" y="2015538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1893265" y="2038398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1893265" y="203839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445002" y="2806351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3467862" y="2829211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3467862" y="2829211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돈의 현재 위치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총 견적 1.6억 · 지급 완료 4,284만 · 미지급 3.4만 · 증빙 34건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지출 + 발주 통합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 지출 42건과 발주 5건이 같은 결제 탭에서 관리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공정·거래처별 내역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목공사-디엠목재 174만 지급완료… 행마다 지급 상태 추적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기록된 지출 → 현장 수익 계산 + 회사 전체 통계로 자동 합산</a:t>
            </a:r>
            <a:endParaRPr lang="en-US" sz="105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자동화  ·  알림톡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고객 안내, 시스템이 먼저 보낸다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5-alimtal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617345" y="1330166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1640205" y="1353026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1640205" y="135302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163824" y="1927670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3186684" y="1950530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3186684" y="1950530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638190" y="157619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5661050" y="159905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5661050" y="159905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중앙 관리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알림톡 템플릿과 자동 발송 규칙을 설정 한 곳에서 관리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이벤트별 규칙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상담 신청·리마인더·일정 등록·견적서 승인·하자보수 신청…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켜고 끄기 자유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이벤트마다 ON/OFF 토글 — 우리 회사 스타일대로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발송된 모든 알림은 고객 카드 활동 기록에 남습니다 — 분쟁 시 증빙 자료</a:t>
            </a:r>
            <a:endParaRPr lang="en-US" sz="10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축적  ·  통계 리포트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일하기만 했는데, 통계가 쌓였다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14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3-sta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5272659" y="99626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5295519" y="101912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5295519" y="101912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882646" y="196281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905506" y="198567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905506" y="198567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2488997" y="2806351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2511857" y="2829211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2511857" y="2829211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4963363" y="263061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Shape 14"/>
          <p:cNvSpPr/>
          <p:nvPr/>
        </p:nvSpPr>
        <p:spPr>
          <a:xfrm>
            <a:off x="4986223" y="265347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8" name="Text 15"/>
          <p:cNvSpPr/>
          <p:nvPr/>
        </p:nvSpPr>
        <p:spPr>
          <a:xfrm>
            <a:off x="4986223" y="265347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0" name="Text 17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기간 전환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주·월·분기·연 — 버튼 하나로 시야 변경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4" name="Text 21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핵심 지표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계약률·평균 응답 시간·파이프라인·이탈 건수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8" name="Text 25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전환 퍼널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문의 51 → 상담 33 → 견적 20 → 계약 2 — 어디서 새는지 보임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6355080" y="364845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2" name="Text 29"/>
          <p:cNvSpPr/>
          <p:nvPr/>
        </p:nvSpPr>
        <p:spPr>
          <a:xfrm>
            <a:off x="6355080" y="364845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6684264" y="363016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이탈 사유 Top5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6684264" y="390448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가격? 타이밍? 경쟁사? — 다음 영업 전략의 근거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6" name="Text 33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별도 입력 없음 — 영업 보드·견적·계약 기록이 자동으로 집계된 결과</a:t>
            </a:r>
            <a:endParaRPr lang="en-US" sz="10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기초 데이터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처음 한 번 등록 — 매 견적·발주에 자동으로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15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1161288"/>
            <a:ext cx="4005072" cy="2523744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9-material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188720"/>
            <a:ext cx="3950208" cy="2468880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502920" y="3730752"/>
            <a:ext cx="3950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자재 관리 — 카테고리 136 · 자재 3,141 · 옵션 의존성 253</a:t>
            </a:r>
            <a:endParaRPr lang="en-US" sz="1050" dirty="0"/>
          </a:p>
        </p:txBody>
      </p:sp>
      <p:sp>
        <p:nvSpPr>
          <p:cNvPr id="8" name="Shape 5"/>
          <p:cNvSpPr/>
          <p:nvPr/>
        </p:nvSpPr>
        <p:spPr>
          <a:xfrm>
            <a:off x="4663440" y="1161288"/>
            <a:ext cx="4005072" cy="2523744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9" name="Image 1" descr="/Users/changseok/Documents/intm/outputs/newportal-intro-20260611/shots/14-vendor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0872" y="1188720"/>
            <a:ext cx="3950208" cy="2468880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4690872" y="3730752"/>
            <a:ext cx="3950208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거래처 관리 — 취급 공정별 그룹 · 발주서와 자동 연동</a:t>
            </a:r>
            <a:endParaRPr lang="en-US" sz="1050" dirty="0"/>
          </a:p>
        </p:txBody>
      </p:sp>
      <p:sp>
        <p:nvSpPr>
          <p:cNvPr id="11" name="Shape 7"/>
          <p:cNvSpPr/>
          <p:nvPr/>
        </p:nvSpPr>
        <p:spPr>
          <a:xfrm>
            <a:off x="502920" y="4160520"/>
            <a:ext cx="8138160" cy="548640"/>
          </a:xfrm>
          <a:prstGeom prst="rect">
            <a:avLst/>
          </a:prstGeom>
          <a:solidFill>
            <a:srgbClr val="E3F6F9"/>
          </a:solidFill>
          <a:ln w="12700">
            <a:solidFill>
              <a:srgbClr val="00B3CE"/>
            </a:solidFill>
            <a:prstDash val="solid"/>
          </a:ln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8"/>
          <p:cNvSpPr/>
          <p:nvPr/>
        </p:nvSpPr>
        <p:spPr>
          <a:xfrm>
            <a:off x="713232" y="4160520"/>
            <a:ext cx="7726680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단가가 오르면?  </a:t>
            </a:r>
            <a:r>
              <a:rPr lang="en-US" sz="11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단가표 한 곳만 수정 → 다음 견적부터 전 화면 자동 반영. 거래처를 바꾸면? 발주서가 알아서 따라옵니다.</a:t>
            </a:r>
            <a:endParaRPr lang="en-US" sz="115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정리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모든 흐름이 모이는 한 화면 — 프로젝트 포털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16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1024128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16-por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51560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882646" y="1357598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905506" y="1380458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905506" y="138045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3163824" y="318525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3186684" y="320811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3186684" y="320811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6355080" y="1069848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Text 11"/>
          <p:cNvSpPr/>
          <p:nvPr/>
        </p:nvSpPr>
        <p:spPr>
          <a:xfrm>
            <a:off x="6355080" y="1069848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5" name="Text 12"/>
          <p:cNvSpPr/>
          <p:nvPr/>
        </p:nvSpPr>
        <p:spPr>
          <a:xfrm>
            <a:off x="6684264" y="1051560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오늘의 전사 현황</a:t>
            </a:r>
            <a:endParaRPr lang="en-US" sz="1150" dirty="0"/>
          </a:p>
        </p:txBody>
      </p:sp>
      <p:sp>
        <p:nvSpPr>
          <p:cNvPr id="16" name="Text 13"/>
          <p:cNvSpPr/>
          <p:nvPr/>
        </p:nvSpPr>
        <p:spPr>
          <a:xfrm>
            <a:off x="6684264" y="1325880"/>
            <a:ext cx="19568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진행 현장·금주 공정·자재 도착·즉시 조치가 숫자로</a:t>
            </a:r>
            <a:endParaRPr lang="en-US" sz="900" dirty="0"/>
          </a:p>
        </p:txBody>
      </p:sp>
      <p:sp>
        <p:nvSpPr>
          <p:cNvPr id="17" name="Shape 14"/>
          <p:cNvSpPr/>
          <p:nvPr/>
        </p:nvSpPr>
        <p:spPr>
          <a:xfrm>
            <a:off x="6355080" y="1984248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8" name="Text 15"/>
          <p:cNvSpPr/>
          <p:nvPr/>
        </p:nvSpPr>
        <p:spPr>
          <a:xfrm>
            <a:off x="6355080" y="1984248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19" name="Text 16"/>
          <p:cNvSpPr/>
          <p:nvPr/>
        </p:nvSpPr>
        <p:spPr>
          <a:xfrm>
            <a:off x="6684264" y="1965960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현장별 신호등</a:t>
            </a:r>
            <a:endParaRPr lang="en-US" sz="1150" dirty="0"/>
          </a:p>
        </p:txBody>
      </p:sp>
      <p:sp>
        <p:nvSpPr>
          <p:cNvPr id="20" name="Text 17"/>
          <p:cNvSpPr/>
          <p:nvPr/>
        </p:nvSpPr>
        <p:spPr>
          <a:xfrm>
            <a:off x="6684264" y="2240280"/>
            <a:ext cx="1956816" cy="5486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공정·상담·견적·현장·자재·결제 — 어디가 막혔는지 행 하나로</a:t>
            </a:r>
            <a:endParaRPr lang="en-US" sz="900" dirty="0"/>
          </a:p>
        </p:txBody>
      </p:sp>
      <p:sp>
        <p:nvSpPr>
          <p:cNvPr id="21" name="Shape 18"/>
          <p:cNvSpPr/>
          <p:nvPr/>
        </p:nvSpPr>
        <p:spPr>
          <a:xfrm>
            <a:off x="6355080" y="2926080"/>
            <a:ext cx="2286000" cy="512064"/>
          </a:xfrm>
          <a:prstGeom prst="rect">
            <a:avLst/>
          </a:prstGeom>
          <a:solidFill>
            <a:srgbClr val="0B2E36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2" name="Text 19"/>
          <p:cNvSpPr/>
          <p:nvPr/>
        </p:nvSpPr>
        <p:spPr>
          <a:xfrm>
            <a:off x="6492240" y="2971800"/>
            <a:ext cx="2103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중복 입력 0회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6492240" y="320040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고객·자재 정보는 처음 한 번만</a:t>
            </a:r>
            <a:endParaRPr lang="en-US" sz="850" dirty="0"/>
          </a:p>
        </p:txBody>
      </p:sp>
      <p:sp>
        <p:nvSpPr>
          <p:cNvPr id="24" name="Shape 21"/>
          <p:cNvSpPr/>
          <p:nvPr/>
        </p:nvSpPr>
        <p:spPr>
          <a:xfrm>
            <a:off x="6355080" y="3520440"/>
            <a:ext cx="2286000" cy="512064"/>
          </a:xfrm>
          <a:prstGeom prst="rect">
            <a:avLst/>
          </a:prstGeom>
          <a:solidFill>
            <a:srgbClr val="0B2E36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492240" y="3566160"/>
            <a:ext cx="2103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숫자 불일치 0건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6492240" y="379476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= 발주 = 정산, 같은 원본</a:t>
            </a:r>
            <a:endParaRPr lang="en-US" sz="850" dirty="0"/>
          </a:p>
        </p:txBody>
      </p:sp>
      <p:sp>
        <p:nvSpPr>
          <p:cNvPr id="27" name="Shape 24"/>
          <p:cNvSpPr/>
          <p:nvPr/>
        </p:nvSpPr>
        <p:spPr>
          <a:xfrm>
            <a:off x="6355080" y="4114800"/>
            <a:ext cx="2286000" cy="512064"/>
          </a:xfrm>
          <a:prstGeom prst="rect">
            <a:avLst/>
          </a:prstGeom>
          <a:solidFill>
            <a:srgbClr val="0B2E36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8" name="Text 25"/>
          <p:cNvSpPr/>
          <p:nvPr/>
        </p:nvSpPr>
        <p:spPr>
          <a:xfrm>
            <a:off x="6492240" y="4160520"/>
            <a:ext cx="21031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실시간 수익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6492240" y="4389120"/>
            <a:ext cx="21031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85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공사 중에도 현장별 이익 확인</a:t>
            </a:r>
            <a:endParaRPr lang="en-US" sz="850" dirty="0"/>
          </a:p>
        </p:txBody>
      </p:sp>
      <p:sp>
        <p:nvSpPr>
          <p:cNvPr id="30" name="Shape 27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FCF1DE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1" name="Text 28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아침에 이 화면 하나 — 9개 사용예시의 모든 입력이 여기로 모입니다.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2E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-2194560" y="2560320"/>
            <a:ext cx="5029200" cy="5029200"/>
          </a:xfrm>
          <a:prstGeom prst="ellipse">
            <a:avLst/>
          </a:prstGeom>
          <a:solidFill>
            <a:srgbClr val="12414D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" name="Text 1"/>
          <p:cNvSpPr/>
          <p:nvPr/>
        </p:nvSpPr>
        <p:spPr>
          <a:xfrm>
            <a:off x="640080" y="777240"/>
            <a:ext cx="73152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시작은 가볍게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640080" y="1188720"/>
            <a:ext cx="804672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30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다음 현장부터, 한 번만 입력해 보세요.</a:t>
            </a:r>
            <a:endParaRPr lang="en-US" sz="3000" dirty="0"/>
          </a:p>
        </p:txBody>
      </p:sp>
      <p:sp>
        <p:nvSpPr>
          <p:cNvPr id="5" name="Shape 3"/>
          <p:cNvSpPr/>
          <p:nvPr/>
        </p:nvSpPr>
        <p:spPr>
          <a:xfrm>
            <a:off x="640080" y="2103120"/>
            <a:ext cx="7863840" cy="731520"/>
          </a:xfrm>
          <a:prstGeom prst="rect">
            <a:avLst/>
          </a:prstGeom>
          <a:solidFill>
            <a:srgbClr val="12414D"/>
          </a:solidFill>
          <a:ln w="9525">
            <a:solidFill>
              <a:srgbClr val="1E5260"/>
            </a:solidFill>
            <a:prstDash val="solid"/>
          </a:ln>
        </p:spPr>
        <p:txBody>
          <a:bodyPr/>
          <a:lstStyle/>
          <a:p>
            <a:endParaRPr lang="ko-Kore-KR" altLang="en-US"/>
          </a:p>
        </p:txBody>
      </p:sp>
      <p:sp>
        <p:nvSpPr>
          <p:cNvPr id="6" name="Shape 4"/>
          <p:cNvSpPr/>
          <p:nvPr/>
        </p:nvSpPr>
        <p:spPr>
          <a:xfrm>
            <a:off x="640080" y="2103120"/>
            <a:ext cx="54864" cy="731520"/>
          </a:xfrm>
          <a:prstGeom prst="rect">
            <a:avLst/>
          </a:prstGeom>
          <a:solidFill>
            <a:srgbClr val="00B3CE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7" name="Text 5"/>
          <p:cNvSpPr/>
          <p:nvPr/>
        </p:nvSpPr>
        <p:spPr>
          <a:xfrm>
            <a:off x="841248" y="2176272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1주차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841248" y="2450592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기초 데이터 등록</a:t>
            </a:r>
            <a:endParaRPr lang="en-US" sz="1350" dirty="0"/>
          </a:p>
        </p:txBody>
      </p:sp>
      <p:sp>
        <p:nvSpPr>
          <p:cNvPr id="9" name="Text 7"/>
          <p:cNvSpPr/>
          <p:nvPr/>
        </p:nvSpPr>
        <p:spPr>
          <a:xfrm>
            <a:off x="3657600" y="2103120"/>
            <a:ext cx="4663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자주 쓰는 자재 단가표 · 거래처 · 공정만 우선 입력</a:t>
            </a:r>
            <a:endParaRPr lang="en-US" sz="1100" dirty="0"/>
          </a:p>
        </p:txBody>
      </p:sp>
      <p:sp>
        <p:nvSpPr>
          <p:cNvPr id="10" name="Shape 8"/>
          <p:cNvSpPr/>
          <p:nvPr/>
        </p:nvSpPr>
        <p:spPr>
          <a:xfrm>
            <a:off x="640080" y="2962656"/>
            <a:ext cx="7863840" cy="731520"/>
          </a:xfrm>
          <a:prstGeom prst="rect">
            <a:avLst/>
          </a:prstGeom>
          <a:solidFill>
            <a:srgbClr val="12414D"/>
          </a:solidFill>
          <a:ln w="9525">
            <a:solidFill>
              <a:srgbClr val="1E5260"/>
            </a:solidFill>
            <a:prstDash val="solid"/>
          </a:ln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9"/>
          <p:cNvSpPr/>
          <p:nvPr/>
        </p:nvSpPr>
        <p:spPr>
          <a:xfrm>
            <a:off x="640080" y="2962656"/>
            <a:ext cx="54864" cy="731520"/>
          </a:xfrm>
          <a:prstGeom prst="rect">
            <a:avLst/>
          </a:prstGeom>
          <a:solidFill>
            <a:srgbClr val="00B3CE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10"/>
          <p:cNvSpPr/>
          <p:nvPr/>
        </p:nvSpPr>
        <p:spPr>
          <a:xfrm>
            <a:off x="841248" y="3035808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2주차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841248" y="3310128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신규 문의부터 적용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3657600" y="2962656"/>
            <a:ext cx="4663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새 고객 1명을 문의 → 상담 → 견적까지 시스템으로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640080" y="3822192"/>
            <a:ext cx="7863840" cy="731520"/>
          </a:xfrm>
          <a:prstGeom prst="rect">
            <a:avLst/>
          </a:prstGeom>
          <a:solidFill>
            <a:srgbClr val="12414D"/>
          </a:solidFill>
          <a:ln w="9525">
            <a:solidFill>
              <a:srgbClr val="1E5260"/>
            </a:solidFill>
            <a:prstDash val="solid"/>
          </a:ln>
        </p:spPr>
        <p:txBody>
          <a:bodyPr/>
          <a:lstStyle/>
          <a:p>
            <a:endParaRPr lang="ko-Kore-KR" altLang="en-US"/>
          </a:p>
        </p:txBody>
      </p:sp>
      <p:sp>
        <p:nvSpPr>
          <p:cNvPr id="16" name="Shape 14"/>
          <p:cNvSpPr/>
          <p:nvPr/>
        </p:nvSpPr>
        <p:spPr>
          <a:xfrm>
            <a:off x="640080" y="3822192"/>
            <a:ext cx="54864" cy="731520"/>
          </a:xfrm>
          <a:prstGeom prst="rect">
            <a:avLst/>
          </a:prstGeom>
          <a:solidFill>
            <a:srgbClr val="00B3CE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5"/>
          <p:cNvSpPr/>
          <p:nvPr/>
        </p:nvSpPr>
        <p:spPr>
          <a:xfrm>
            <a:off x="841248" y="3895344"/>
            <a:ext cx="9144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3주차~</a:t>
            </a:r>
            <a:endParaRPr lang="en-US" sz="1200" dirty="0"/>
          </a:p>
        </p:txBody>
      </p:sp>
      <p:sp>
        <p:nvSpPr>
          <p:cNvPr id="18" name="Text 16"/>
          <p:cNvSpPr/>
          <p:nvPr/>
        </p:nvSpPr>
        <p:spPr>
          <a:xfrm>
            <a:off x="841248" y="4169664"/>
            <a:ext cx="3108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현장·발주까지 확장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3657600" y="3822192"/>
            <a:ext cx="466344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계약되면 발주·현장관리·정산까지 자연스럽게 연결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640080" y="4709160"/>
            <a:ext cx="7315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7FA3AD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Q&amp;A  ·  감사합니다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WHY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같은 정보를 몇 번이나 다시 적고 계십니까?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02920" y="1325880"/>
            <a:ext cx="4983480" cy="749808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6" name="Shape 4"/>
          <p:cNvSpPr/>
          <p:nvPr/>
        </p:nvSpPr>
        <p:spPr>
          <a:xfrm>
            <a:off x="502920" y="1325880"/>
            <a:ext cx="54864" cy="749808"/>
          </a:xfrm>
          <a:prstGeom prst="rect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7" name="Text 5"/>
          <p:cNvSpPr/>
          <p:nvPr/>
        </p:nvSpPr>
        <p:spPr>
          <a:xfrm>
            <a:off x="658368" y="1472184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📒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1188720" y="141732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고객 정보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1188720" y="1691640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수첩 → 카톡 → 견적 엑셀 → 계약서… 같은 이름·주소를 4번 입력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502920" y="2212848"/>
            <a:ext cx="4983480" cy="749808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9"/>
          <p:cNvSpPr/>
          <p:nvPr/>
        </p:nvSpPr>
        <p:spPr>
          <a:xfrm>
            <a:off x="502920" y="2212848"/>
            <a:ext cx="54864" cy="749808"/>
          </a:xfrm>
          <a:prstGeom prst="rect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10"/>
          <p:cNvSpPr/>
          <p:nvPr/>
        </p:nvSpPr>
        <p:spPr>
          <a:xfrm>
            <a:off x="658368" y="2359152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📐</a:t>
            </a:r>
            <a:endParaRPr lang="en-US" sz="2000" dirty="0"/>
          </a:p>
        </p:txBody>
      </p:sp>
      <p:sp>
        <p:nvSpPr>
          <p:cNvPr id="13" name="Text 11"/>
          <p:cNvSpPr/>
          <p:nvPr/>
        </p:nvSpPr>
        <p:spPr>
          <a:xfrm>
            <a:off x="1188720" y="230428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내역</a:t>
            </a:r>
            <a:endParaRPr lang="en-US" sz="1300" dirty="0"/>
          </a:p>
        </p:txBody>
      </p:sp>
      <p:sp>
        <p:nvSpPr>
          <p:cNvPr id="14" name="Text 12"/>
          <p:cNvSpPr/>
          <p:nvPr/>
        </p:nvSpPr>
        <p:spPr>
          <a:xfrm>
            <a:off x="1188720" y="2578608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엑셀 따로, 발주 문자 따로 — 수량이 어긋나도 아무도 모름</a:t>
            </a:r>
            <a:endParaRPr lang="en-US" sz="1050" dirty="0"/>
          </a:p>
        </p:txBody>
      </p:sp>
      <p:sp>
        <p:nvSpPr>
          <p:cNvPr id="15" name="Shape 13"/>
          <p:cNvSpPr/>
          <p:nvPr/>
        </p:nvSpPr>
        <p:spPr>
          <a:xfrm>
            <a:off x="502920" y="3099816"/>
            <a:ext cx="4983480" cy="749808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16" name="Shape 14"/>
          <p:cNvSpPr/>
          <p:nvPr/>
        </p:nvSpPr>
        <p:spPr>
          <a:xfrm>
            <a:off x="502920" y="3099816"/>
            <a:ext cx="54864" cy="749808"/>
          </a:xfrm>
          <a:prstGeom prst="rect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5"/>
          <p:cNvSpPr/>
          <p:nvPr/>
        </p:nvSpPr>
        <p:spPr>
          <a:xfrm>
            <a:off x="658368" y="3246120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📱</a:t>
            </a:r>
            <a:endParaRPr lang="en-US" sz="2000" dirty="0"/>
          </a:p>
        </p:txBody>
      </p:sp>
      <p:sp>
        <p:nvSpPr>
          <p:cNvPr id="18" name="Text 16"/>
          <p:cNvSpPr/>
          <p:nvPr/>
        </p:nvSpPr>
        <p:spPr>
          <a:xfrm>
            <a:off x="1188720" y="3191256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현장 기록</a:t>
            </a:r>
            <a:endParaRPr lang="en-US" sz="1300" dirty="0"/>
          </a:p>
        </p:txBody>
      </p:sp>
      <p:sp>
        <p:nvSpPr>
          <p:cNvPr id="19" name="Text 17"/>
          <p:cNvSpPr/>
          <p:nvPr/>
        </p:nvSpPr>
        <p:spPr>
          <a:xfrm>
            <a:off x="1188720" y="3465576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사진은 카톡방에, 지출은 영수증 봉투에, 일정은 머릿속에</a:t>
            </a:r>
            <a:endParaRPr lang="en-US" sz="1050" dirty="0"/>
          </a:p>
        </p:txBody>
      </p:sp>
      <p:sp>
        <p:nvSpPr>
          <p:cNvPr id="20" name="Shape 18"/>
          <p:cNvSpPr/>
          <p:nvPr/>
        </p:nvSpPr>
        <p:spPr>
          <a:xfrm>
            <a:off x="502920" y="3986784"/>
            <a:ext cx="4983480" cy="749808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21" name="Shape 19"/>
          <p:cNvSpPr/>
          <p:nvPr/>
        </p:nvSpPr>
        <p:spPr>
          <a:xfrm>
            <a:off x="502920" y="3986784"/>
            <a:ext cx="54864" cy="749808"/>
          </a:xfrm>
          <a:prstGeom prst="rect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2" name="Text 20"/>
          <p:cNvSpPr/>
          <p:nvPr/>
        </p:nvSpPr>
        <p:spPr>
          <a:xfrm>
            <a:off x="658368" y="4133088"/>
            <a:ext cx="457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dirty="0">
                <a:solidFill>
                  <a:srgbClr val="000000"/>
                </a:solidFill>
              </a:rPr>
              <a:t>🧮</a:t>
            </a:r>
            <a:endParaRPr lang="en-US" sz="2000" dirty="0"/>
          </a:p>
        </p:txBody>
      </p:sp>
      <p:sp>
        <p:nvSpPr>
          <p:cNvPr id="23" name="Text 21"/>
          <p:cNvSpPr/>
          <p:nvPr/>
        </p:nvSpPr>
        <p:spPr>
          <a:xfrm>
            <a:off x="1188720" y="4078224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정산</a:t>
            </a:r>
            <a:endParaRPr lang="en-US" sz="1300" dirty="0"/>
          </a:p>
        </p:txBody>
      </p:sp>
      <p:sp>
        <p:nvSpPr>
          <p:cNvPr id="24" name="Text 22"/>
          <p:cNvSpPr/>
          <p:nvPr/>
        </p:nvSpPr>
        <p:spPr>
          <a:xfrm>
            <a:off x="1188720" y="4352544"/>
            <a:ext cx="4160520" cy="3291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공사 끝나고 영수증 모아 계산 — 얼마 남았는지 한 달 뒤에 알게 됨</a:t>
            </a:r>
            <a:endParaRPr lang="en-US" sz="1050" dirty="0"/>
          </a:p>
        </p:txBody>
      </p:sp>
      <p:sp>
        <p:nvSpPr>
          <p:cNvPr id="25" name="Shape 23"/>
          <p:cNvSpPr/>
          <p:nvPr/>
        </p:nvSpPr>
        <p:spPr>
          <a:xfrm>
            <a:off x="5806440" y="1325880"/>
            <a:ext cx="2834640" cy="3383280"/>
          </a:xfrm>
          <a:prstGeom prst="rect">
            <a:avLst/>
          </a:prstGeom>
          <a:solidFill>
            <a:srgbClr val="0B2E36"/>
          </a:solidFill>
          <a:ln/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26" name="Text 24"/>
          <p:cNvSpPr/>
          <p:nvPr/>
        </p:nvSpPr>
        <p:spPr>
          <a:xfrm>
            <a:off x="6035040" y="1554480"/>
            <a:ext cx="23774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흩어진 기록의 결과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6035040" y="1920240"/>
            <a:ext cx="2423160" cy="2651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spcAft>
                <a:spcPts val="800"/>
              </a:spcAft>
              <a:buNone/>
            </a:pPr>
            <a:r>
              <a:rPr lang="en-US" sz="12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중복 입력</a:t>
            </a:r>
            <a:endParaRPr lang="en-US" sz="125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같은 정보를 도구마다 반복</a:t>
            </a:r>
            <a:endParaRPr lang="en-US" sz="125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2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누락</a:t>
            </a:r>
            <a:endParaRPr lang="en-US" sz="125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발주 빠뜨림 · 상담 후속 놓침</a:t>
            </a:r>
            <a:endParaRPr lang="en-US" sz="125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2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숫자 불일치</a:t>
            </a:r>
            <a:endParaRPr lang="en-US" sz="1250" dirty="0"/>
          </a:p>
          <a:p>
            <a:pPr marL="0" indent="0">
              <a:spcAft>
                <a:spcPts val="800"/>
              </a:spcAft>
              <a:buNone/>
            </a:pPr>
            <a:r>
              <a:rPr lang="en-US" sz="1000" dirty="0">
                <a:solidFill>
                  <a:srgbClr val="B9D3D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금액 ≠ 발주 금액 ≠ 정산 금액</a:t>
            </a:r>
            <a:endParaRPr lang="en-US" sz="12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BIG PICTURE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INTM 전체 지도 — 인테리어 일의 8단계 그대로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502920" y="137160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6" name="Shape 4"/>
          <p:cNvSpPr/>
          <p:nvPr/>
        </p:nvSpPr>
        <p:spPr>
          <a:xfrm>
            <a:off x="612648" y="148132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7" name="Text 5"/>
          <p:cNvSpPr/>
          <p:nvPr/>
        </p:nvSpPr>
        <p:spPr>
          <a:xfrm>
            <a:off x="612648" y="14813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8" name="Text 6"/>
          <p:cNvSpPr/>
          <p:nvPr/>
        </p:nvSpPr>
        <p:spPr>
          <a:xfrm>
            <a:off x="960120" y="146304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문의 접수</a:t>
            </a:r>
            <a:endParaRPr lang="en-US" sz="1300" dirty="0"/>
          </a:p>
        </p:txBody>
      </p:sp>
      <p:sp>
        <p:nvSpPr>
          <p:cNvPr id="9" name="Text 7"/>
          <p:cNvSpPr/>
          <p:nvPr/>
        </p:nvSpPr>
        <p:spPr>
          <a:xfrm>
            <a:off x="630936" y="179222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전화·홈페이지 문의가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영업 보드에 자동 등록</a:t>
            </a:r>
            <a:endParaRPr lang="en-US" sz="950" dirty="0"/>
          </a:p>
        </p:txBody>
      </p:sp>
      <p:sp>
        <p:nvSpPr>
          <p:cNvPr id="10" name="Text 8"/>
          <p:cNvSpPr/>
          <p:nvPr/>
        </p:nvSpPr>
        <p:spPr>
          <a:xfrm>
            <a:off x="2331720" y="177393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11" name="Shape 9"/>
          <p:cNvSpPr/>
          <p:nvPr/>
        </p:nvSpPr>
        <p:spPr>
          <a:xfrm>
            <a:off x="2606040" y="137160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12" name="Shape 10"/>
          <p:cNvSpPr/>
          <p:nvPr/>
        </p:nvSpPr>
        <p:spPr>
          <a:xfrm>
            <a:off x="2715768" y="148132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3" name="Text 11"/>
          <p:cNvSpPr/>
          <p:nvPr/>
        </p:nvSpPr>
        <p:spPr>
          <a:xfrm>
            <a:off x="2715768" y="14813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4" name="Text 12"/>
          <p:cNvSpPr/>
          <p:nvPr/>
        </p:nvSpPr>
        <p:spPr>
          <a:xfrm>
            <a:off x="3063240" y="146304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상담</a:t>
            </a:r>
            <a:endParaRPr lang="en-US" sz="1300" dirty="0"/>
          </a:p>
        </p:txBody>
      </p:sp>
      <p:sp>
        <p:nvSpPr>
          <p:cNvPr id="15" name="Text 13"/>
          <p:cNvSpPr/>
          <p:nvPr/>
        </p:nvSpPr>
        <p:spPr>
          <a:xfrm>
            <a:off x="2734056" y="179222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기록·설문·일정을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고객 카드에 누적</a:t>
            </a:r>
            <a:endParaRPr lang="en-US" sz="950" dirty="0"/>
          </a:p>
        </p:txBody>
      </p:sp>
      <p:sp>
        <p:nvSpPr>
          <p:cNvPr id="16" name="Text 14"/>
          <p:cNvSpPr/>
          <p:nvPr/>
        </p:nvSpPr>
        <p:spPr>
          <a:xfrm>
            <a:off x="4434840" y="177393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17" name="Shape 15"/>
          <p:cNvSpPr/>
          <p:nvPr/>
        </p:nvSpPr>
        <p:spPr>
          <a:xfrm>
            <a:off x="4709160" y="137160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18" name="Shape 16"/>
          <p:cNvSpPr/>
          <p:nvPr/>
        </p:nvSpPr>
        <p:spPr>
          <a:xfrm>
            <a:off x="4818888" y="148132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9" name="Text 17"/>
          <p:cNvSpPr/>
          <p:nvPr/>
        </p:nvSpPr>
        <p:spPr>
          <a:xfrm>
            <a:off x="4818888" y="14813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20" name="Text 18"/>
          <p:cNvSpPr/>
          <p:nvPr/>
        </p:nvSpPr>
        <p:spPr>
          <a:xfrm>
            <a:off x="5166360" y="146304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</a:t>
            </a:r>
            <a:endParaRPr lang="en-US" sz="1300" dirty="0"/>
          </a:p>
        </p:txBody>
      </p:sp>
      <p:sp>
        <p:nvSpPr>
          <p:cNvPr id="21" name="Text 19"/>
          <p:cNvSpPr/>
          <p:nvPr/>
        </p:nvSpPr>
        <p:spPr>
          <a:xfrm>
            <a:off x="4837176" y="179222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자재 단가표 기반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견적서 작성·발송</a:t>
            </a:r>
            <a:endParaRPr lang="en-US" sz="950" dirty="0"/>
          </a:p>
        </p:txBody>
      </p:sp>
      <p:sp>
        <p:nvSpPr>
          <p:cNvPr id="22" name="Text 20"/>
          <p:cNvSpPr/>
          <p:nvPr/>
        </p:nvSpPr>
        <p:spPr>
          <a:xfrm>
            <a:off x="6537960" y="177393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23" name="Shape 21"/>
          <p:cNvSpPr/>
          <p:nvPr/>
        </p:nvSpPr>
        <p:spPr>
          <a:xfrm>
            <a:off x="6812280" y="137160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24" name="Shape 22"/>
          <p:cNvSpPr/>
          <p:nvPr/>
        </p:nvSpPr>
        <p:spPr>
          <a:xfrm>
            <a:off x="6922008" y="148132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3"/>
          <p:cNvSpPr/>
          <p:nvPr/>
        </p:nvSpPr>
        <p:spPr>
          <a:xfrm>
            <a:off x="6922008" y="148132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100" dirty="0"/>
          </a:p>
        </p:txBody>
      </p:sp>
      <p:sp>
        <p:nvSpPr>
          <p:cNvPr id="26" name="Text 24"/>
          <p:cNvSpPr/>
          <p:nvPr/>
        </p:nvSpPr>
        <p:spPr>
          <a:xfrm>
            <a:off x="7269480" y="146304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계약</a:t>
            </a:r>
            <a:endParaRPr lang="en-US" sz="1300" dirty="0"/>
          </a:p>
        </p:txBody>
      </p:sp>
      <p:sp>
        <p:nvSpPr>
          <p:cNvPr id="27" name="Text 25"/>
          <p:cNvSpPr/>
          <p:nvPr/>
        </p:nvSpPr>
        <p:spPr>
          <a:xfrm>
            <a:off x="6940296" y="179222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수락 →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프로젝트 자동 생성</a:t>
            </a:r>
            <a:endParaRPr lang="en-US" sz="950" dirty="0"/>
          </a:p>
        </p:txBody>
      </p:sp>
      <p:sp>
        <p:nvSpPr>
          <p:cNvPr id="28" name="Shape 26"/>
          <p:cNvSpPr/>
          <p:nvPr/>
        </p:nvSpPr>
        <p:spPr>
          <a:xfrm>
            <a:off x="502920" y="278892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29" name="Shape 27"/>
          <p:cNvSpPr/>
          <p:nvPr/>
        </p:nvSpPr>
        <p:spPr>
          <a:xfrm>
            <a:off x="612648" y="289864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0" name="Text 28"/>
          <p:cNvSpPr/>
          <p:nvPr/>
        </p:nvSpPr>
        <p:spPr>
          <a:xfrm>
            <a:off x="612648" y="28986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5</a:t>
            </a:r>
            <a:endParaRPr lang="en-US" sz="1100" dirty="0"/>
          </a:p>
        </p:txBody>
      </p:sp>
      <p:sp>
        <p:nvSpPr>
          <p:cNvPr id="31" name="Text 29"/>
          <p:cNvSpPr/>
          <p:nvPr/>
        </p:nvSpPr>
        <p:spPr>
          <a:xfrm>
            <a:off x="960120" y="288036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발주</a:t>
            </a:r>
            <a:endParaRPr lang="en-US" sz="1300" dirty="0"/>
          </a:p>
        </p:txBody>
      </p:sp>
      <p:sp>
        <p:nvSpPr>
          <p:cNvPr id="32" name="Text 30"/>
          <p:cNvSpPr/>
          <p:nvPr/>
        </p:nvSpPr>
        <p:spPr>
          <a:xfrm>
            <a:off x="630936" y="320954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항목이 그대로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발주 항목으로</a:t>
            </a:r>
            <a:endParaRPr lang="en-US" sz="950" dirty="0"/>
          </a:p>
        </p:txBody>
      </p:sp>
      <p:sp>
        <p:nvSpPr>
          <p:cNvPr id="33" name="Text 31"/>
          <p:cNvSpPr/>
          <p:nvPr/>
        </p:nvSpPr>
        <p:spPr>
          <a:xfrm>
            <a:off x="2331720" y="319125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34" name="Shape 32"/>
          <p:cNvSpPr/>
          <p:nvPr/>
        </p:nvSpPr>
        <p:spPr>
          <a:xfrm>
            <a:off x="2606040" y="278892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35" name="Shape 33"/>
          <p:cNvSpPr/>
          <p:nvPr/>
        </p:nvSpPr>
        <p:spPr>
          <a:xfrm>
            <a:off x="2715768" y="289864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6" name="Text 34"/>
          <p:cNvSpPr/>
          <p:nvPr/>
        </p:nvSpPr>
        <p:spPr>
          <a:xfrm>
            <a:off x="2715768" y="28986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6</a:t>
            </a:r>
            <a:endParaRPr lang="en-US" sz="1100" dirty="0"/>
          </a:p>
        </p:txBody>
      </p:sp>
      <p:sp>
        <p:nvSpPr>
          <p:cNvPr id="37" name="Text 35"/>
          <p:cNvSpPr/>
          <p:nvPr/>
        </p:nvSpPr>
        <p:spPr>
          <a:xfrm>
            <a:off x="3063240" y="288036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입고 검수</a:t>
            </a:r>
            <a:endParaRPr lang="en-US" sz="1300" dirty="0"/>
          </a:p>
        </p:txBody>
      </p:sp>
      <p:sp>
        <p:nvSpPr>
          <p:cNvPr id="38" name="Text 36"/>
          <p:cNvSpPr/>
          <p:nvPr/>
        </p:nvSpPr>
        <p:spPr>
          <a:xfrm>
            <a:off x="2734056" y="320954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수량 확인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OK / 부분 / 불량</a:t>
            </a:r>
            <a:endParaRPr lang="en-US" sz="950" dirty="0"/>
          </a:p>
        </p:txBody>
      </p:sp>
      <p:sp>
        <p:nvSpPr>
          <p:cNvPr id="39" name="Text 37"/>
          <p:cNvSpPr/>
          <p:nvPr/>
        </p:nvSpPr>
        <p:spPr>
          <a:xfrm>
            <a:off x="4434840" y="319125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40" name="Shape 38"/>
          <p:cNvSpPr/>
          <p:nvPr/>
        </p:nvSpPr>
        <p:spPr>
          <a:xfrm>
            <a:off x="4709160" y="278892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41" name="Shape 39"/>
          <p:cNvSpPr/>
          <p:nvPr/>
        </p:nvSpPr>
        <p:spPr>
          <a:xfrm>
            <a:off x="4818888" y="289864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42" name="Text 40"/>
          <p:cNvSpPr/>
          <p:nvPr/>
        </p:nvSpPr>
        <p:spPr>
          <a:xfrm>
            <a:off x="4818888" y="28986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7</a:t>
            </a:r>
            <a:endParaRPr lang="en-US" sz="1100" dirty="0"/>
          </a:p>
        </p:txBody>
      </p:sp>
      <p:sp>
        <p:nvSpPr>
          <p:cNvPr id="43" name="Text 41"/>
          <p:cNvSpPr/>
          <p:nvPr/>
        </p:nvSpPr>
        <p:spPr>
          <a:xfrm>
            <a:off x="5166360" y="288036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시공·현장</a:t>
            </a:r>
            <a:endParaRPr lang="en-US" sz="1300" dirty="0"/>
          </a:p>
        </p:txBody>
      </p:sp>
      <p:sp>
        <p:nvSpPr>
          <p:cNvPr id="44" name="Text 42"/>
          <p:cNvSpPr/>
          <p:nvPr/>
        </p:nvSpPr>
        <p:spPr>
          <a:xfrm>
            <a:off x="4837176" y="320954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일정·사진·지출·점검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한 화면에서</a:t>
            </a:r>
            <a:endParaRPr lang="en-US" sz="950" dirty="0"/>
          </a:p>
        </p:txBody>
      </p:sp>
      <p:sp>
        <p:nvSpPr>
          <p:cNvPr id="45" name="Text 43"/>
          <p:cNvSpPr/>
          <p:nvPr/>
        </p:nvSpPr>
        <p:spPr>
          <a:xfrm>
            <a:off x="6537960" y="3191256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300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▶</a:t>
            </a:r>
            <a:endParaRPr lang="en-US" sz="1300" dirty="0"/>
          </a:p>
        </p:txBody>
      </p:sp>
      <p:sp>
        <p:nvSpPr>
          <p:cNvPr id="46" name="Shape 44"/>
          <p:cNvSpPr/>
          <p:nvPr/>
        </p:nvSpPr>
        <p:spPr>
          <a:xfrm>
            <a:off x="6812280" y="2788920"/>
            <a:ext cx="1828800" cy="1078992"/>
          </a:xfrm>
          <a:prstGeom prst="rect">
            <a:avLst/>
          </a:prstGeom>
          <a:solidFill>
            <a:srgbClr val="FFFFFF"/>
          </a:solidFill>
          <a:ln w="9525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sp>
        <p:nvSpPr>
          <p:cNvPr id="47" name="Shape 45"/>
          <p:cNvSpPr/>
          <p:nvPr/>
        </p:nvSpPr>
        <p:spPr>
          <a:xfrm>
            <a:off x="6922008" y="2898648"/>
            <a:ext cx="274320" cy="274320"/>
          </a:xfrm>
          <a:prstGeom prst="ellipse">
            <a:avLst/>
          </a:prstGeom>
          <a:solidFill>
            <a:srgbClr val="00708A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48" name="Text 46"/>
          <p:cNvSpPr/>
          <p:nvPr/>
        </p:nvSpPr>
        <p:spPr>
          <a:xfrm>
            <a:off x="6922008" y="2898648"/>
            <a:ext cx="2743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8</a:t>
            </a:r>
            <a:endParaRPr lang="en-US" sz="1100" dirty="0"/>
          </a:p>
        </p:txBody>
      </p:sp>
      <p:sp>
        <p:nvSpPr>
          <p:cNvPr id="49" name="Text 47"/>
          <p:cNvSpPr/>
          <p:nvPr/>
        </p:nvSpPr>
        <p:spPr>
          <a:xfrm>
            <a:off x="7269480" y="2880360"/>
            <a:ext cx="1280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정산</a:t>
            </a:r>
            <a:endParaRPr lang="en-US" sz="1300" dirty="0"/>
          </a:p>
        </p:txBody>
      </p:sp>
      <p:sp>
        <p:nvSpPr>
          <p:cNvPr id="50" name="Text 48"/>
          <p:cNvSpPr/>
          <p:nvPr/>
        </p:nvSpPr>
        <p:spPr>
          <a:xfrm>
            <a:off x="6940296" y="3209544"/>
            <a:ext cx="1572768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지출 합계·마감 보고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수익 즉시 확인</a:t>
            </a:r>
            <a:endParaRPr lang="en-US" sz="950" dirty="0"/>
          </a:p>
        </p:txBody>
      </p:sp>
      <p:sp>
        <p:nvSpPr>
          <p:cNvPr id="51" name="Text 49"/>
          <p:cNvSpPr/>
          <p:nvPr/>
        </p:nvSpPr>
        <p:spPr>
          <a:xfrm>
            <a:off x="7589520" y="2468880"/>
            <a:ext cx="2743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00B3CE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↓</a:t>
            </a:r>
            <a:endParaRPr lang="en-US" sz="1600" dirty="0"/>
          </a:p>
        </p:txBody>
      </p:sp>
      <p:sp>
        <p:nvSpPr>
          <p:cNvPr id="52" name="Shape 50"/>
          <p:cNvSpPr/>
          <p:nvPr/>
        </p:nvSpPr>
        <p:spPr>
          <a:xfrm>
            <a:off x="502920" y="4114800"/>
            <a:ext cx="8138160" cy="566928"/>
          </a:xfrm>
          <a:prstGeom prst="rect">
            <a:avLst/>
          </a:prstGeom>
          <a:solidFill>
            <a:srgbClr val="E3F6F9"/>
          </a:solidFill>
          <a:ln w="12700">
            <a:solidFill>
              <a:srgbClr val="00B3CE"/>
            </a:solidFill>
            <a:prstDash val="solid"/>
          </a:ln>
        </p:spPr>
        <p:txBody>
          <a:bodyPr/>
          <a:lstStyle/>
          <a:p>
            <a:endParaRPr lang="ko-Kore-KR" altLang="en-US"/>
          </a:p>
        </p:txBody>
      </p:sp>
      <p:sp>
        <p:nvSpPr>
          <p:cNvPr id="53" name="Text 51"/>
          <p:cNvSpPr/>
          <p:nvPr/>
        </p:nvSpPr>
        <p:spPr>
          <a:xfrm>
            <a:off x="685800" y="4114800"/>
            <a:ext cx="7772400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기초 데이터(한 번만 등록): </a:t>
            </a:r>
            <a:r>
              <a:rPr lang="en-US" sz="120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자재 단가표 · 공정 · 거래처 · 견적 템플릿 — 8단계 전체가 이 위에서 돌아갑니다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①  ·  영업 보드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전화가 왔다 — 끊자마자 보드에 카드 하나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1-boar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882646" y="1119283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905506" y="1142143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905506" y="1142143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264054" y="2419731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286914" y="2442591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286914" y="2442591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726180" y="2138553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3749040" y="2161413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3749040" y="2161413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파이프라인 한눈에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계약률·파이프 총액·신규 문의·미응답(D+3 즉시 콜백)이 상단에 상시 표시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고객 카드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온도(🔥상담 활발 / 🧊식음)·예상 공사비·경과 시간 — 식어가는 고객을 놓치지 않음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단계 컬럼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신규 문의→상담→견적→계약→완공. 드래그 또는 상담 기록 시 자동 이동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문의 1건 입력 → 고객 카드 생성 + 상담 일정 + 통계 퍼널의 시작점이 됩니다</a:t>
            </a:r>
            <a:endParaRPr lang="en-US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②  ·  고객 상세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통화 내용 3줄 — 고객 카드에 평생 쌓인다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5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2-customer-activi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207819" y="196281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230679" y="198567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230679" y="198567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713939" y="263061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736799" y="265347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736799" y="265347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357012" y="305238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5379872" y="307524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5379872" y="307524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탭 6개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활동 타임라인·견적서·결제·공정 일정·파일·내부 메모 — 고객 1명의 전부가 한 페이지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활동 타임라인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상담 기록이 시간순으로 누적. 직원 누구든 같은 정보로 응대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빠른 액션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상담 기록 추가·일정 잡기·알림톡 발송·단계 변경을 우측에서 원클릭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상담 기록 → 영업 보드 카드 온도 갱신 + 견적 작성의 근거 자료</a:t>
            </a:r>
            <a:endParaRPr lang="en-US" sz="10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③  ·  견적 작성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견적서 — 단가표에서 꺼내 쓰니 10분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6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5-estimate-edi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151583" y="1136856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174443" y="1159716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174443" y="1159716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713939" y="1822228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736799" y="1845088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736799" y="1845088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132070" y="263061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5154930" y="265347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5154930" y="265347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5581955" y="4106799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Shape 14"/>
          <p:cNvSpPr/>
          <p:nvPr/>
        </p:nvSpPr>
        <p:spPr>
          <a:xfrm>
            <a:off x="5604815" y="4129659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8" name="Text 15"/>
          <p:cNvSpPr/>
          <p:nvPr/>
        </p:nvSpPr>
        <p:spPr>
          <a:xfrm>
            <a:off x="5604815" y="4129659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100" dirty="0"/>
          </a:p>
        </p:txBody>
      </p:sp>
      <p:sp>
        <p:nvSpPr>
          <p:cNvPr id="19" name="Shape 16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0" name="Text 17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21" name="Text 18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4단계 스테퍼</a:t>
            </a:r>
            <a:endParaRPr lang="en-US" sz="1150" dirty="0"/>
          </a:p>
        </p:txBody>
      </p:sp>
      <p:sp>
        <p:nvSpPr>
          <p:cNvPr id="22" name="Text 19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기본 정보 → 항목 작성 → 검토 → 발송. 예상 소요 시간 표시</a:t>
            </a:r>
            <a:endParaRPr lang="en-US" sz="900" dirty="0"/>
          </a:p>
        </p:txBody>
      </p:sp>
      <p:sp>
        <p:nvSpPr>
          <p:cNvPr id="23" name="Shape 20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4" name="Text 21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5" name="Text 22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자재 검색·템플릿</a:t>
            </a:r>
            <a:endParaRPr lang="en-US" sz="1150" dirty="0"/>
          </a:p>
        </p:txBody>
      </p:sp>
      <p:sp>
        <p:nvSpPr>
          <p:cNvPr id="26" name="Text 23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단가표에서 검색해 추가 — 단가·규격 자동 입력. 템플릿이면 일괄 추가</a:t>
            </a:r>
            <a:endParaRPr lang="en-US" sz="900" dirty="0"/>
          </a:p>
        </p:txBody>
      </p:sp>
      <p:sp>
        <p:nvSpPr>
          <p:cNvPr id="27" name="Shape 24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8" name="Text 25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9" name="Text 26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공정별 합계</a:t>
            </a:r>
            <a:endParaRPr lang="en-US" sz="1150" dirty="0"/>
          </a:p>
        </p:txBody>
      </p:sp>
      <p:sp>
        <p:nvSpPr>
          <p:cNvPr id="30" name="Text 27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목공·전기·타일… 공정별 금액과 비중이 실시간 재계산</a:t>
            </a:r>
            <a:endParaRPr lang="en-US" sz="900" dirty="0"/>
          </a:p>
        </p:txBody>
      </p:sp>
      <p:sp>
        <p:nvSpPr>
          <p:cNvPr id="31" name="Shape 28"/>
          <p:cNvSpPr/>
          <p:nvPr/>
        </p:nvSpPr>
        <p:spPr>
          <a:xfrm>
            <a:off x="6355080" y="364845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2" name="Text 29"/>
          <p:cNvSpPr/>
          <p:nvPr/>
        </p:nvSpPr>
        <p:spPr>
          <a:xfrm>
            <a:off x="6355080" y="364845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4</a:t>
            </a:r>
            <a:endParaRPr lang="en-US" sz="1050" dirty="0"/>
          </a:p>
        </p:txBody>
      </p:sp>
      <p:sp>
        <p:nvSpPr>
          <p:cNvPr id="33" name="Text 30"/>
          <p:cNvSpPr/>
          <p:nvPr/>
        </p:nvSpPr>
        <p:spPr>
          <a:xfrm>
            <a:off x="6684264" y="363016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발송 준비</a:t>
            </a:r>
            <a:endParaRPr lang="en-US" sz="1150" dirty="0"/>
          </a:p>
        </p:txBody>
      </p:sp>
      <p:sp>
        <p:nvSpPr>
          <p:cNvPr id="34" name="Text 31"/>
          <p:cNvSpPr/>
          <p:nvPr/>
        </p:nvSpPr>
        <p:spPr>
          <a:xfrm>
            <a:off x="6684264" y="390448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PDF 미리보기 → 웹 견적서 링크 + 알림톡으로 발송</a:t>
            </a:r>
            <a:endParaRPr lang="en-US" sz="900" dirty="0"/>
          </a:p>
        </p:txBody>
      </p:sp>
      <p:sp>
        <p:nvSpPr>
          <p:cNvPr id="35" name="Shape 32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36" name="Text 33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항목 49개 → 계약 시 발주 대기 자재 + 현장 예산으로 그대로 이어짐</a:t>
            </a:r>
            <a:endParaRPr lang="en-US" sz="10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④  ·  견적 버전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"옵션 빼면 얼마예요?" — 복사 한 번이면 끝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7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3-customer-estima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617345" y="196281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1640205" y="198567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1640205" y="198567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1532992" y="2630615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1555852" y="2653475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1555852" y="2653475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3445002" y="234943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3467862" y="237229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3467862" y="237229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견적서 이력 10건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v1부터 v10까지 버전별로 보관 — 금액 비교, 언제든 복원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복사 → 수정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옵션 뺀 안, 자재 올린 안… 처음부터 다시 만들지 않고 복사 후 수정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바로 열람·발송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PDF 보기·계속 작성 — 보낸 견적도 고객 카드에서 즉시 확인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발송한 견적 → 고객 카드 활동 기록 + 알림톡 발송 이력에 자동 기록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⑤  ·  발주 대기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계약되는 순간, 발주 목록은 이미 만들어져 있다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8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6-po-pend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251814" y="118957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1274674" y="121243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1274674" y="121243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2039112" y="189252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2061972" y="191538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2061972" y="191538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4119829" y="2419731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4142689" y="2442591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4142689" y="2442591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발주 대기 4,249개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견적의 자재 항목이 자동으로 발주 대기에 — 다시 입력하지 않음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거래처 지정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자재마다 거래처를 지정하면 거래처별 발주서로 자동 그룹핑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권장 발주일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공정 시작일에서 자재 소요일을 역산 — "○일까지 발주" 알림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견적 수량 = 발주 수량 = 현장 자재 — 같은 원본 하나를 바라봅니다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02920" y="237744"/>
            <a:ext cx="786384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kern="0" spc="200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사용 예시 ⑥  ·  발주 발송</a:t>
            </a:r>
            <a:endParaRPr lang="en-US" sz="1100" dirty="0"/>
          </a:p>
        </p:txBody>
      </p:sp>
      <p:sp>
        <p:nvSpPr>
          <p:cNvPr id="3" name="Text 1"/>
          <p:cNvSpPr/>
          <p:nvPr/>
        </p:nvSpPr>
        <p:spPr>
          <a:xfrm>
            <a:off x="502920" y="493776"/>
            <a:ext cx="813816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30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거래처별로 묶어, 알림톡 한 번에 발주</a:t>
            </a:r>
            <a:endParaRPr lang="en-US" sz="2300" dirty="0"/>
          </a:p>
        </p:txBody>
      </p:sp>
      <p:sp>
        <p:nvSpPr>
          <p:cNvPr id="4" name="Text 2"/>
          <p:cNvSpPr/>
          <p:nvPr/>
        </p:nvSpPr>
        <p:spPr>
          <a:xfrm>
            <a:off x="8595360" y="4846320"/>
            <a:ext cx="36576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9</a:t>
            </a:r>
            <a:endParaRPr lang="en-US" sz="900" dirty="0"/>
          </a:p>
        </p:txBody>
      </p:sp>
      <p:sp>
        <p:nvSpPr>
          <p:cNvPr id="5" name="Shape 3"/>
          <p:cNvSpPr/>
          <p:nvPr/>
        </p:nvSpPr>
        <p:spPr>
          <a:xfrm>
            <a:off x="475488" y="996696"/>
            <a:ext cx="5678424" cy="3569589"/>
          </a:xfrm>
          <a:prstGeom prst="rect">
            <a:avLst/>
          </a:prstGeom>
          <a:solidFill>
            <a:srgbClr val="FFFFFF"/>
          </a:solidFill>
          <a:ln w="12700">
            <a:solidFill>
              <a:srgbClr val="D8E4E8"/>
            </a:solidFill>
            <a:prstDash val="solid"/>
          </a:ln>
          <a:effectLst>
            <a:outerShdw blurRad="88900" dist="25400" dir="8100000" algn="bl" rotWithShape="0">
              <a:srgbClr val="0B2E36">
                <a:alpha val="14000"/>
              </a:srgbClr>
            </a:outerShdw>
          </a:effectLst>
        </p:spPr>
        <p:txBody>
          <a:bodyPr/>
          <a:lstStyle/>
          <a:p>
            <a:endParaRPr lang="ko-Kore-KR" altLang="en-US"/>
          </a:p>
        </p:txBody>
      </p:sp>
      <p:pic>
        <p:nvPicPr>
          <p:cNvPr id="6" name="Image 0" descr="/Users/changseok/Documents/intm/outputs/newportal-intro-20260611/shots/07-po-al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1024128"/>
            <a:ext cx="5623560" cy="3514725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2039112" y="189252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8" name="Shape 5"/>
          <p:cNvSpPr/>
          <p:nvPr/>
        </p:nvSpPr>
        <p:spPr>
          <a:xfrm>
            <a:off x="2061972" y="191538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9" name="Text 6"/>
          <p:cNvSpPr/>
          <p:nvPr/>
        </p:nvSpPr>
        <p:spPr>
          <a:xfrm>
            <a:off x="2061972" y="191538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100" dirty="0"/>
          </a:p>
        </p:txBody>
      </p:sp>
      <p:sp>
        <p:nvSpPr>
          <p:cNvPr id="10" name="Shape 7"/>
          <p:cNvSpPr/>
          <p:nvPr/>
        </p:nvSpPr>
        <p:spPr>
          <a:xfrm>
            <a:off x="4401007" y="1892522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1" name="Shape 8"/>
          <p:cNvSpPr/>
          <p:nvPr/>
        </p:nvSpPr>
        <p:spPr>
          <a:xfrm>
            <a:off x="4423867" y="1915382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2" name="Text 9"/>
          <p:cNvSpPr/>
          <p:nvPr/>
        </p:nvSpPr>
        <p:spPr>
          <a:xfrm>
            <a:off x="4423867" y="1915382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100" dirty="0"/>
          </a:p>
        </p:txBody>
      </p:sp>
      <p:sp>
        <p:nvSpPr>
          <p:cNvPr id="13" name="Shape 10"/>
          <p:cNvSpPr/>
          <p:nvPr/>
        </p:nvSpPr>
        <p:spPr>
          <a:xfrm>
            <a:off x="5300777" y="2982087"/>
            <a:ext cx="301752" cy="301752"/>
          </a:xfrm>
          <a:prstGeom prst="ellipse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4" name="Shape 11"/>
          <p:cNvSpPr/>
          <p:nvPr/>
        </p:nvSpPr>
        <p:spPr>
          <a:xfrm>
            <a:off x="5323637" y="3004947"/>
            <a:ext cx="256032" cy="256032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5" name="Text 12"/>
          <p:cNvSpPr/>
          <p:nvPr/>
        </p:nvSpPr>
        <p:spPr>
          <a:xfrm>
            <a:off x="5323637" y="3004947"/>
            <a:ext cx="256032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10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100" dirty="0"/>
          </a:p>
        </p:txBody>
      </p:sp>
      <p:sp>
        <p:nvSpPr>
          <p:cNvPr id="16" name="Shape 13"/>
          <p:cNvSpPr/>
          <p:nvPr/>
        </p:nvSpPr>
        <p:spPr>
          <a:xfrm>
            <a:off x="6355080" y="104241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17" name="Text 14"/>
          <p:cNvSpPr/>
          <p:nvPr/>
        </p:nvSpPr>
        <p:spPr>
          <a:xfrm>
            <a:off x="6355080" y="104241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1</a:t>
            </a:r>
            <a:endParaRPr lang="en-US" sz="1050" dirty="0"/>
          </a:p>
        </p:txBody>
      </p:sp>
      <p:sp>
        <p:nvSpPr>
          <p:cNvPr id="18" name="Text 15"/>
          <p:cNvSpPr/>
          <p:nvPr/>
        </p:nvSpPr>
        <p:spPr>
          <a:xfrm>
            <a:off x="6684264" y="102412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거래처 그룹</a:t>
            </a:r>
            <a:endParaRPr lang="en-US" sz="1150" dirty="0"/>
          </a:p>
        </p:txBody>
      </p:sp>
      <p:sp>
        <p:nvSpPr>
          <p:cNvPr id="19" name="Text 16"/>
          <p:cNvSpPr/>
          <p:nvPr/>
        </p:nvSpPr>
        <p:spPr>
          <a:xfrm>
            <a:off x="6684264" y="129844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여러 현장 자재라도 같은 거래처면 발주서 1장으로 묶음</a:t>
            </a:r>
            <a:endParaRPr lang="en-US" sz="900" dirty="0"/>
          </a:p>
        </p:txBody>
      </p:sp>
      <p:sp>
        <p:nvSpPr>
          <p:cNvPr id="20" name="Shape 17"/>
          <p:cNvSpPr/>
          <p:nvPr/>
        </p:nvSpPr>
        <p:spPr>
          <a:xfrm>
            <a:off x="6355080" y="191109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1" name="Text 18"/>
          <p:cNvSpPr/>
          <p:nvPr/>
        </p:nvSpPr>
        <p:spPr>
          <a:xfrm>
            <a:off x="6355080" y="191109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2</a:t>
            </a:r>
            <a:endParaRPr lang="en-US" sz="1050" dirty="0"/>
          </a:p>
        </p:txBody>
      </p:sp>
      <p:sp>
        <p:nvSpPr>
          <p:cNvPr id="22" name="Text 19"/>
          <p:cNvSpPr/>
          <p:nvPr/>
        </p:nvSpPr>
        <p:spPr>
          <a:xfrm>
            <a:off x="6684264" y="189280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발주서 발송</a:t>
            </a:r>
            <a:endParaRPr lang="en-US" sz="1150" dirty="0"/>
          </a:p>
        </p:txBody>
      </p:sp>
      <p:sp>
        <p:nvSpPr>
          <p:cNvPr id="23" name="Text 20"/>
          <p:cNvSpPr/>
          <p:nvPr/>
        </p:nvSpPr>
        <p:spPr>
          <a:xfrm>
            <a:off x="6684264" y="216712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버튼 하나로 거래처에 알림톡 + 발주서 링크 전달</a:t>
            </a:r>
            <a:endParaRPr lang="en-US" sz="900" dirty="0"/>
          </a:p>
        </p:txBody>
      </p:sp>
      <p:sp>
        <p:nvSpPr>
          <p:cNvPr id="24" name="Shape 21"/>
          <p:cNvSpPr/>
          <p:nvPr/>
        </p:nvSpPr>
        <p:spPr>
          <a:xfrm>
            <a:off x="6355080" y="2779776"/>
            <a:ext cx="237744" cy="237744"/>
          </a:xfrm>
          <a:prstGeom prst="ellipse">
            <a:avLst/>
          </a:prstGeom>
          <a:solidFill>
            <a:srgbClr val="E08A00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5" name="Text 22"/>
          <p:cNvSpPr/>
          <p:nvPr/>
        </p:nvSpPr>
        <p:spPr>
          <a:xfrm>
            <a:off x="6355080" y="2779776"/>
            <a:ext cx="237744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050" b="1" dirty="0">
                <a:solidFill>
                  <a:srgbClr val="FFFFFF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3</a:t>
            </a:r>
            <a:endParaRPr lang="en-US" sz="1050" dirty="0"/>
          </a:p>
        </p:txBody>
      </p:sp>
      <p:sp>
        <p:nvSpPr>
          <p:cNvPr id="26" name="Text 23"/>
          <p:cNvSpPr/>
          <p:nvPr/>
        </p:nvSpPr>
        <p:spPr>
          <a:xfrm>
            <a:off x="6684264" y="2761488"/>
            <a:ext cx="195681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50" b="1" dirty="0">
                <a:solidFill>
                  <a:srgbClr val="0B2E36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응답·입고 추적</a:t>
            </a:r>
            <a:endParaRPr lang="en-US" sz="1150" dirty="0"/>
          </a:p>
        </p:txBody>
      </p:sp>
      <p:sp>
        <p:nvSpPr>
          <p:cNvPr id="27" name="Text 24"/>
          <p:cNvSpPr/>
          <p:nvPr/>
        </p:nvSpPr>
        <p:spPr>
          <a:xfrm>
            <a:off x="6684264" y="3035808"/>
            <a:ext cx="1956816" cy="576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1200"/>
              </a:lnSpc>
              <a:buNone/>
            </a:pPr>
            <a:r>
              <a:rPr lang="en-US" sz="900" dirty="0">
                <a:solidFill>
                  <a:srgbClr val="5B6B73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거래처별 미발송/확인 상태와 입고 타임라인을 우측에서 추적</a:t>
            </a:r>
            <a:endParaRPr lang="en-US" sz="900" dirty="0"/>
          </a:p>
        </p:txBody>
      </p:sp>
      <p:sp>
        <p:nvSpPr>
          <p:cNvPr id="28" name="Shape 25"/>
          <p:cNvSpPr/>
          <p:nvPr/>
        </p:nvSpPr>
        <p:spPr>
          <a:xfrm>
            <a:off x="502920" y="4645152"/>
            <a:ext cx="8138160" cy="365760"/>
          </a:xfrm>
          <a:prstGeom prst="rect">
            <a:avLst/>
          </a:prstGeom>
          <a:solidFill>
            <a:srgbClr val="E3F6F9"/>
          </a:solidFill>
          <a:ln/>
        </p:spPr>
        <p:txBody>
          <a:bodyPr/>
          <a:lstStyle/>
          <a:p>
            <a:endParaRPr lang="ko-Kore-KR" altLang="en-US"/>
          </a:p>
        </p:txBody>
      </p:sp>
      <p:sp>
        <p:nvSpPr>
          <p:cNvPr id="29" name="Text 26"/>
          <p:cNvSpPr/>
          <p:nvPr/>
        </p:nvSpPr>
        <p:spPr>
          <a:xfrm>
            <a:off x="658368" y="4645152"/>
            <a:ext cx="78638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0708A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데이터 흐름   </a:t>
            </a:r>
            <a:r>
              <a:rPr lang="en-US" sz="1050" dirty="0">
                <a:solidFill>
                  <a:srgbClr val="27343B"/>
                </a:solidFill>
                <a:latin typeface="Apple SD Gothic Neo" pitchFamily="34" charset="0"/>
                <a:ea typeface="Apple SD Gothic Neo" pitchFamily="34" charset="-122"/>
                <a:cs typeface="Apple SD Gothic Neo" pitchFamily="34" charset="-120"/>
              </a:rPr>
              <a:t>발송 기록 → 입고 검수(OK/부분/불량) → 현장 자재 현황으로 연결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1877</Words>
  <Application>Microsoft Macintosh PowerPoint</Application>
  <PresentationFormat>화면 슬라이드 쇼(16:9)</PresentationFormat>
  <Paragraphs>329</Paragraphs>
  <Slides>17</Slides>
  <Notes>17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17</vt:i4>
      </vt:variant>
    </vt:vector>
  </HeadingPairs>
  <TitlesOfParts>
    <vt:vector size="20" baseType="lpstr">
      <vt:lpstr>Apple SD Gothic Neo</vt:lpstr>
      <vt:lpstr>Arial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INTM newportal 소개</dc:title>
  <dc:subject>PptxGenJS Presentation</dc:subject>
  <dc:creator>INTM</dc:creator>
  <cp:lastModifiedBy>하륜</cp:lastModifiedBy>
  <cp:revision>1</cp:revision>
  <dcterms:created xsi:type="dcterms:W3CDTF">2026-06-11T10:24:57Z</dcterms:created>
  <dcterms:modified xsi:type="dcterms:W3CDTF">2026-06-11T10:42:55Z</dcterms:modified>
</cp:coreProperties>
</file>